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17"/>
  </p:notesMasterIdLst>
  <p:sldIdLst>
    <p:sldId id="272" r:id="rId2"/>
    <p:sldId id="257" r:id="rId3"/>
    <p:sldId id="258" r:id="rId4"/>
    <p:sldId id="271" r:id="rId5"/>
    <p:sldId id="273" r:id="rId6"/>
    <p:sldId id="260" r:id="rId7"/>
    <p:sldId id="261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20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04F3-2B40-40DE-93A8-0712774E52A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B59CA-52EE-457B-80F3-B537FB4E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is using the background from https://dribbble.com/shots/1588545--Freebie-7-Low-Poly-Backgrounds-svg-png</a:t>
            </a:r>
          </a:p>
          <a:p>
            <a:r>
              <a:rPr lang="en-US"/>
              <a:t>Template modified by fppt.com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777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1BECB8A-72CE-4514-BCCF-1C2772E2CA03}" type="datetimeFigureOut">
              <a:rPr lang="en-US" smtClean="0"/>
              <a:pPr/>
              <a:t>15-Nov-17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A52B145-5B46-400D-97AB-CCDDD99583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rcRect l="12187" t="23391" r="19631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637438"/>
            <a:ext cx="9144000" cy="2233535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458" y="4659033"/>
            <a:ext cx="8188542" cy="99553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1219200" y="3733800"/>
            <a:ext cx="682321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RFID</a:t>
            </a:r>
            <a: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 </a:t>
            </a:r>
            <a: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BASED</a:t>
            </a:r>
          </a:p>
          <a:p>
            <a:pPr algn="ctr"/>
            <a: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STUDENT ATTENDENCE</a:t>
            </a:r>
          </a:p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</a:rPr>
              <a:t>SYSTEM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70C0"/>
              </a:solidFill>
              <a:effectLst/>
            </a:endParaRPr>
          </a:p>
        </p:txBody>
      </p:sp>
      <p:pic>
        <p:nvPicPr>
          <p:cNvPr id="9" name="Picture 8" descr="RKMS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838200"/>
            <a:ext cx="2229161" cy="21148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1600" y="4343400"/>
            <a:ext cx="6561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GOOD MORNING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3200" y="4267200"/>
            <a:ext cx="239137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Shuvabrata dey</a:t>
            </a:r>
            <a:endParaRPr 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34200" y="5029200"/>
            <a:ext cx="157139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ETCE – 07</a:t>
            </a:r>
          </a:p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en-US" sz="2400" b="1" baseline="30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rd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year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747891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28600" y="3886200"/>
            <a:ext cx="240412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/>
                <a:solidFill>
                  <a:srgbClr val="FF0000"/>
                </a:solidFill>
                <a:effectLst/>
              </a:rPr>
              <a:t>Input pulse</a:t>
            </a:r>
            <a:endParaRPr lang="en-US" sz="20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72400" y="4800600"/>
            <a:ext cx="16002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D.S.O</a:t>
            </a:r>
            <a:endParaRPr lang="en-US" sz="3200" b="1" cap="none" spc="0" dirty="0">
              <a:ln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62400" y="3124200"/>
            <a:ext cx="889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1:1</a:t>
            </a:r>
            <a:endParaRPr lang="en-US" sz="5400" b="1" cap="none" spc="0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fd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000" y="533400"/>
            <a:ext cx="5240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tx2">
                    <a:lumMod val="75000"/>
                  </a:schemeClr>
                </a:solidFill>
                <a:effectLst/>
              </a:rPr>
              <a:t>CLOCK Module</a:t>
            </a:r>
            <a:endParaRPr lang="en-US" sz="5400" b="1" cap="none" spc="0" dirty="0">
              <a:ln/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pic>
        <p:nvPicPr>
          <p:cNvPr id="9" name="Picture 8" descr="IMG201709231157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3733800" cy="2895600"/>
          </a:xfrm>
          <a:prstGeom prst="rect">
            <a:avLst/>
          </a:prstGeom>
        </p:spPr>
      </p:pic>
      <p:pic>
        <p:nvPicPr>
          <p:cNvPr id="10" name="Picture 9" descr="IMG201709231158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4800" y="2133600"/>
            <a:ext cx="47244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28600" y="1348800"/>
            <a:ext cx="91440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SimSun" pitchFamily="2" charset="-122"/>
                <a:cs typeface="Times New Roman" pitchFamily="18" charset="0"/>
              </a:rPr>
              <a:t>LEARN MICROCONTROLLER PROGRAMMING CONCEPT</a:t>
            </a:r>
            <a:endParaRPr kumimoji="0" lang="en-US" altLang="zh-CN" sz="44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SimSun" pitchFamily="2" charset="-122"/>
                <a:cs typeface="Times New Roman" pitchFamily="18" charset="0"/>
              </a:rPr>
              <a:t>TO BE FAMILIER WITH ARDUINO MICROCONTROLER SYSTEM</a:t>
            </a:r>
            <a:endParaRPr kumimoji="0" lang="en-US" altLang="zh-CN" sz="44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SimSun" pitchFamily="2" charset="-122"/>
                <a:cs typeface="Times New Roman" pitchFamily="18" charset="0"/>
              </a:rPr>
              <a:t>TO GET CONCEPT OF RFID SYSTEM</a:t>
            </a:r>
            <a:endParaRPr kumimoji="0" lang="en-US" altLang="zh-CN" sz="44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SimSun" pitchFamily="2" charset="-122"/>
                <a:cs typeface="Times New Roman" pitchFamily="18" charset="0"/>
              </a:rPr>
              <a:t>TO GET A STRONG OVERVIEW ON PRACTICAL KNOWLEDGE OVER THEORETICAL KNOWLEDGE</a:t>
            </a:r>
            <a:endParaRPr kumimoji="0" lang="en-US" altLang="zh-CN" sz="44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28600"/>
            <a:ext cx="5676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What we learn?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206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457200"/>
            <a:ext cx="39444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CONCLUSION:-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600200"/>
            <a:ext cx="870180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In this modern world this device has many 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 aspects in various practical field. By this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We can store attendance Digitally and so it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 is very secure  and user friendly. So we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use this kind of device in many places like 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school ,college etc.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4038600"/>
            <a:ext cx="40009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92D05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92D05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381000"/>
            <a:ext cx="6965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LIST OF STUDENTS:-</a:t>
            </a:r>
            <a:endParaRPr lang="en-US" sz="5400" b="1" cap="none" spc="0" dirty="0">
              <a:ln w="1905"/>
              <a:solidFill>
                <a:srgbClr val="00B05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5344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SzPct val="76000"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sz="4000" b="1" dirty="0" smtClean="0">
                <a:solidFill>
                  <a:srgbClr val="FF0000"/>
                </a:solidFill>
              </a:rPr>
              <a:t>NAME                          ROLL NO</a:t>
            </a:r>
          </a:p>
          <a:p>
            <a:pPr marL="457200" indent="-457200" algn="just">
              <a:buSzPct val="76000"/>
              <a:buFont typeface="Wingdings" panose="05000000000000000000" pitchFamily="2" charset="2"/>
              <a:buChar char="Ø"/>
            </a:pPr>
            <a:r>
              <a:rPr lang="en-GB" sz="2800" b="1" dirty="0" smtClean="0">
                <a:solidFill>
                  <a:srgbClr val="92D050"/>
                </a:solidFill>
              </a:rPr>
              <a:t>Dibyendu Karan.                         </a:t>
            </a:r>
            <a:r>
              <a:rPr lang="en-GB" sz="2800" b="1" dirty="0" smtClean="0">
                <a:solidFill>
                  <a:schemeClr val="bg2">
                    <a:lumMod val="25000"/>
                  </a:schemeClr>
                </a:solidFill>
              </a:rPr>
              <a:t>02</a:t>
            </a:r>
          </a:p>
          <a:p>
            <a:pPr marL="457200" indent="-457200" algn="just">
              <a:buSzPct val="76000"/>
              <a:buFont typeface="Wingdings" panose="05000000000000000000" pitchFamily="2" charset="2"/>
              <a:buChar char="Ø"/>
            </a:pPr>
            <a:r>
              <a:rPr lang="en-GB" sz="2800" b="1" dirty="0" smtClean="0">
                <a:solidFill>
                  <a:srgbClr val="92D050"/>
                </a:solidFill>
              </a:rPr>
              <a:t>Pritwish dey.                       	</a:t>
            </a:r>
            <a:r>
              <a:rPr lang="en-GB" sz="2800" b="1" dirty="0" smtClean="0">
                <a:solidFill>
                  <a:schemeClr val="bg2">
                    <a:lumMod val="25000"/>
                  </a:schemeClr>
                </a:solidFill>
              </a:rPr>
              <a:t>03</a:t>
            </a:r>
          </a:p>
          <a:p>
            <a:pPr marL="457200" indent="-457200" algn="just">
              <a:buSzPct val="76000"/>
              <a:buFont typeface="Wingdings" panose="05000000000000000000" pitchFamily="2" charset="2"/>
              <a:buChar char="Ø"/>
            </a:pPr>
            <a:r>
              <a:rPr lang="en-GB" sz="2800" b="1" dirty="0" smtClean="0">
                <a:solidFill>
                  <a:srgbClr val="92D050"/>
                </a:solidFill>
              </a:rPr>
              <a:t>Arunava Maity.                  		</a:t>
            </a:r>
            <a:r>
              <a:rPr lang="en-GB" sz="2800" b="1" dirty="0" smtClean="0">
                <a:solidFill>
                  <a:schemeClr val="bg2">
                    <a:lumMod val="25000"/>
                  </a:schemeClr>
                </a:solidFill>
              </a:rPr>
              <a:t>04</a:t>
            </a:r>
          </a:p>
          <a:p>
            <a:pPr marL="457200" indent="-457200" algn="just">
              <a:buSzPct val="76000"/>
              <a:buFont typeface="Wingdings" panose="05000000000000000000" pitchFamily="2" charset="2"/>
              <a:buChar char="Ø"/>
            </a:pPr>
            <a:r>
              <a:rPr lang="en-GB" sz="2800" b="1" dirty="0" smtClean="0">
                <a:solidFill>
                  <a:srgbClr val="92D050"/>
                </a:solidFill>
              </a:rPr>
              <a:t>Pritam Dutta.                      	</a:t>
            </a:r>
            <a:r>
              <a:rPr lang="en-GB" sz="2800" b="1" dirty="0" smtClean="0">
                <a:solidFill>
                  <a:schemeClr val="bg2">
                    <a:lumMod val="25000"/>
                  </a:schemeClr>
                </a:solidFill>
              </a:rPr>
              <a:t>05</a:t>
            </a:r>
          </a:p>
          <a:p>
            <a:pPr marL="457200" indent="-457200" algn="just">
              <a:buSzPct val="76000"/>
              <a:buFont typeface="Wingdings" panose="05000000000000000000" pitchFamily="2" charset="2"/>
              <a:buChar char="Ø"/>
            </a:pPr>
            <a:r>
              <a:rPr lang="en-GB" sz="2800" b="1" dirty="0" smtClean="0">
                <a:solidFill>
                  <a:srgbClr val="92D050"/>
                </a:solidFill>
              </a:rPr>
              <a:t>Pratik Ghosh.                     	</a:t>
            </a:r>
            <a:r>
              <a:rPr lang="en-GB" sz="2800" b="1" dirty="0" smtClean="0">
                <a:solidFill>
                  <a:schemeClr val="bg2">
                    <a:lumMod val="25000"/>
                  </a:schemeClr>
                </a:solidFill>
              </a:rPr>
              <a:t>06</a:t>
            </a:r>
          </a:p>
          <a:p>
            <a:pPr marL="457200" indent="-457200" algn="just">
              <a:buSzPct val="76000"/>
              <a:buFont typeface="Wingdings" panose="05000000000000000000" pitchFamily="2" charset="2"/>
              <a:buChar char="Ø"/>
            </a:pPr>
            <a:r>
              <a:rPr lang="en-GB" sz="2800" b="1" dirty="0" smtClean="0">
                <a:solidFill>
                  <a:srgbClr val="92D050"/>
                </a:solidFill>
              </a:rPr>
              <a:t>Shuvabrata Dey.               		</a:t>
            </a:r>
            <a:r>
              <a:rPr lang="en-GB" sz="2800" b="1" dirty="0" smtClean="0">
                <a:solidFill>
                  <a:schemeClr val="bg2">
                    <a:lumMod val="25000"/>
                  </a:schemeClr>
                </a:solidFill>
              </a:rPr>
              <a:t>07</a:t>
            </a:r>
          </a:p>
          <a:p>
            <a:pPr marL="457200" indent="-457200" algn="just">
              <a:buSzPct val="76000"/>
              <a:buFont typeface="Wingdings" panose="05000000000000000000" pitchFamily="2" charset="2"/>
              <a:buChar char="Ø"/>
            </a:pPr>
            <a:r>
              <a:rPr lang="en-GB" sz="2800" b="1" dirty="0" smtClean="0">
                <a:solidFill>
                  <a:srgbClr val="92D050"/>
                </a:solidFill>
              </a:rPr>
              <a:t>Koushik Bhadra.               		</a:t>
            </a:r>
            <a:r>
              <a:rPr lang="en-GB" sz="2800" b="1" dirty="0" smtClean="0">
                <a:solidFill>
                  <a:schemeClr val="bg2">
                    <a:lumMod val="25000"/>
                  </a:schemeClr>
                </a:solidFill>
              </a:rPr>
              <a:t>08</a:t>
            </a:r>
          </a:p>
          <a:p>
            <a:pPr marL="457200" indent="-457200" algn="just">
              <a:buSzPct val="76000"/>
              <a:buFont typeface="Wingdings" panose="05000000000000000000" pitchFamily="2" charset="2"/>
              <a:buChar char="Ø"/>
            </a:pPr>
            <a:r>
              <a:rPr lang="en-GB" sz="2800" b="1" dirty="0" smtClean="0">
                <a:solidFill>
                  <a:srgbClr val="92D050"/>
                </a:solidFill>
              </a:rPr>
              <a:t>Kunal Mukherjee.            		</a:t>
            </a:r>
            <a:r>
              <a:rPr lang="en-GB" sz="2800" b="1" dirty="0" smtClean="0">
                <a:solidFill>
                  <a:schemeClr val="bg2">
                    <a:lumMod val="25000"/>
                  </a:schemeClr>
                </a:solidFill>
              </a:rPr>
              <a:t>09</a:t>
            </a:r>
          </a:p>
          <a:p>
            <a:pPr marL="457200" indent="-457200" algn="just">
              <a:buSzPct val="76000"/>
              <a:buFont typeface="Wingdings" panose="05000000000000000000" pitchFamily="2" charset="2"/>
              <a:buChar char="Ø"/>
            </a:pPr>
            <a:r>
              <a:rPr lang="en-GB" sz="2800" b="1" dirty="0" smtClean="0">
                <a:solidFill>
                  <a:srgbClr val="92D050"/>
                </a:solidFill>
              </a:rPr>
              <a:t>Sanatan Samanta.           		</a:t>
            </a:r>
            <a:r>
              <a:rPr lang="en-GB" sz="2800" b="1" dirty="0" smtClean="0">
                <a:solidFill>
                  <a:schemeClr val="bg2">
                    <a:lumMod val="25000"/>
                  </a:schemeClr>
                </a:solidFill>
              </a:rPr>
              <a:t>10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8600"/>
            <a:ext cx="6109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INTERDUCTION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67640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                   </a:t>
            </a:r>
          </a:p>
        </p:txBody>
      </p:sp>
      <p:sp>
        <p:nvSpPr>
          <p:cNvPr id="9" name="Rectangle 8"/>
          <p:cNvSpPr/>
          <p:nvPr/>
        </p:nvSpPr>
        <p:spPr>
          <a:xfrm>
            <a:off x="1295400" y="4876800"/>
            <a:ext cx="60198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smtClean="0">
                <a:ln/>
                <a:solidFill>
                  <a:srgbClr val="FF0000"/>
                </a:solidFill>
                <a:effectLst/>
              </a:rPr>
              <a:t> Why we make this project?</a:t>
            </a:r>
            <a:endParaRPr lang="en-US" sz="36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47800"/>
            <a:ext cx="93666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We use RFID(Radio Frequency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Identification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Device) Technology .</a:t>
            </a: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It takes attendance using RFID Tags (or cards) so it is  totally digital process.</a:t>
            </a: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It save the student’s Data In a MySql Database.</a:t>
            </a: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It is password protected and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Only Admin can access the Database.</a:t>
            </a:r>
          </a:p>
          <a:p>
            <a:endParaRPr lang="en-US" sz="20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So It is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Non-hack able and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 very user friendly also.</a:t>
            </a:r>
            <a:endParaRPr lang="en-US" sz="20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Students check their Attendance at any Time.</a:t>
            </a: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314" name="Picture 2" descr="Image result for question mark symbo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752600"/>
            <a:ext cx="3352800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7800" y="5334000"/>
            <a:ext cx="61864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DIAGRAM</a:t>
            </a:r>
            <a:endParaRPr lang="en-US" sz="5400" b="1" cap="none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7" name="Picture 6" descr="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</p:spPr>
      </p:pic>
      <p:pic>
        <p:nvPicPr>
          <p:cNvPr id="12292" name="Picture 4" descr="Image result for dell laptop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998" y="1219200"/>
            <a:ext cx="2333002" cy="1600200"/>
          </a:xfrm>
          <a:prstGeom prst="rect">
            <a:avLst/>
          </a:prstGeom>
          <a:noFill/>
        </p:spPr>
      </p:pic>
      <p:pic>
        <p:nvPicPr>
          <p:cNvPr id="12294" name="Picture 6" descr="Image result for wif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0"/>
            <a:ext cx="1447800" cy="1094537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7162800" y="2819400"/>
            <a:ext cx="17295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Server</a:t>
            </a:r>
            <a:endParaRPr 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2296" name="Picture 8" descr="Image result for oppo f3"/>
          <p:cNvPicPr>
            <a:picLocks noChangeAspect="1" noChangeArrowheads="1"/>
          </p:cNvPicPr>
          <p:nvPr/>
        </p:nvPicPr>
        <p:blipFill>
          <a:blip r:embed="rId5" cstate="print"/>
          <a:srcRect l="23077" r="23077"/>
          <a:stretch>
            <a:fillRect/>
          </a:stretch>
        </p:blipFill>
        <p:spPr bwMode="auto">
          <a:xfrm>
            <a:off x="5562600" y="3581400"/>
            <a:ext cx="1066800" cy="1524000"/>
          </a:xfrm>
          <a:prstGeom prst="rect">
            <a:avLst/>
          </a:prstGeom>
          <a:noFill/>
        </p:spPr>
      </p:pic>
      <p:pic>
        <p:nvPicPr>
          <p:cNvPr id="12298" name="Picture 10" descr="Related 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2362200"/>
            <a:ext cx="1676400" cy="1117600"/>
          </a:xfrm>
          <a:prstGeom prst="rect">
            <a:avLst/>
          </a:prstGeom>
          <a:noFill/>
        </p:spPr>
      </p:pic>
      <p:pic>
        <p:nvPicPr>
          <p:cNvPr id="12300" name="Picture 12" descr="Image result for tp link router"/>
          <p:cNvPicPr>
            <a:picLocks noChangeAspect="1" noChangeArrowheads="1"/>
          </p:cNvPicPr>
          <p:nvPr/>
        </p:nvPicPr>
        <p:blipFill>
          <a:blip r:embed="rId7"/>
          <a:srcRect l="16129" r="19355"/>
          <a:stretch>
            <a:fillRect/>
          </a:stretch>
        </p:blipFill>
        <p:spPr bwMode="auto">
          <a:xfrm>
            <a:off x="2819400" y="609600"/>
            <a:ext cx="1981200" cy="2305748"/>
          </a:xfrm>
          <a:prstGeom prst="rect">
            <a:avLst/>
          </a:prstGeom>
          <a:noFill/>
        </p:spPr>
      </p:pic>
      <p:pic>
        <p:nvPicPr>
          <p:cNvPr id="12302" name="Picture 14" descr="Image result for wifi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42811">
            <a:off x="3237469" y="349143"/>
            <a:ext cx="1295400" cy="1096307"/>
          </a:xfrm>
          <a:prstGeom prst="rect">
            <a:avLst/>
          </a:prstGeom>
          <a:noFill/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9"/>
          <a:srcRect l="16667" t="6349" r="11905" b="4762"/>
          <a:stretch>
            <a:fillRect/>
          </a:stretch>
        </p:blipFill>
        <p:spPr bwMode="auto">
          <a:xfrm>
            <a:off x="228600" y="304800"/>
            <a:ext cx="2286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Freeform 21"/>
          <p:cNvSpPr/>
          <p:nvPr/>
        </p:nvSpPr>
        <p:spPr>
          <a:xfrm>
            <a:off x="886265" y="1729039"/>
            <a:ext cx="2744683" cy="3757361"/>
          </a:xfrm>
          <a:custGeom>
            <a:avLst/>
            <a:gdLst>
              <a:gd name="connsiteX0" fmla="*/ 0 w 2744683"/>
              <a:gd name="connsiteY0" fmla="*/ 2533472 h 3757361"/>
              <a:gd name="connsiteX1" fmla="*/ 42203 w 2744683"/>
              <a:gd name="connsiteY1" fmla="*/ 3124315 h 3757361"/>
              <a:gd name="connsiteX2" fmla="*/ 56270 w 2744683"/>
              <a:gd name="connsiteY2" fmla="*/ 3180586 h 3757361"/>
              <a:gd name="connsiteX3" fmla="*/ 84406 w 2744683"/>
              <a:gd name="connsiteY3" fmla="*/ 3307195 h 3757361"/>
              <a:gd name="connsiteX4" fmla="*/ 112541 w 2744683"/>
              <a:gd name="connsiteY4" fmla="*/ 3349398 h 3757361"/>
              <a:gd name="connsiteX5" fmla="*/ 154744 w 2744683"/>
              <a:gd name="connsiteY5" fmla="*/ 3447872 h 3757361"/>
              <a:gd name="connsiteX6" fmla="*/ 182880 w 2744683"/>
              <a:gd name="connsiteY6" fmla="*/ 3490075 h 3757361"/>
              <a:gd name="connsiteX7" fmla="*/ 225083 w 2744683"/>
              <a:gd name="connsiteY7" fmla="*/ 3560413 h 3757361"/>
              <a:gd name="connsiteX8" fmla="*/ 253218 w 2744683"/>
              <a:gd name="connsiteY8" fmla="*/ 3602616 h 3757361"/>
              <a:gd name="connsiteX9" fmla="*/ 295421 w 2744683"/>
              <a:gd name="connsiteY9" fmla="*/ 3630752 h 3757361"/>
              <a:gd name="connsiteX10" fmla="*/ 365760 w 2744683"/>
              <a:gd name="connsiteY10" fmla="*/ 3701090 h 3757361"/>
              <a:gd name="connsiteX11" fmla="*/ 478301 w 2744683"/>
              <a:gd name="connsiteY11" fmla="*/ 3729226 h 3757361"/>
              <a:gd name="connsiteX12" fmla="*/ 618978 w 2744683"/>
              <a:gd name="connsiteY12" fmla="*/ 3743293 h 3757361"/>
              <a:gd name="connsiteX13" fmla="*/ 717452 w 2744683"/>
              <a:gd name="connsiteY13" fmla="*/ 3757361 h 3757361"/>
              <a:gd name="connsiteX14" fmla="*/ 1209821 w 2744683"/>
              <a:gd name="connsiteY14" fmla="*/ 3743293 h 3757361"/>
              <a:gd name="connsiteX15" fmla="*/ 1350498 w 2744683"/>
              <a:gd name="connsiteY15" fmla="*/ 3715158 h 3757361"/>
              <a:gd name="connsiteX16" fmla="*/ 1392701 w 2744683"/>
              <a:gd name="connsiteY16" fmla="*/ 3701090 h 3757361"/>
              <a:gd name="connsiteX17" fmla="*/ 1477107 w 2744683"/>
              <a:gd name="connsiteY17" fmla="*/ 3644819 h 3757361"/>
              <a:gd name="connsiteX18" fmla="*/ 1505243 w 2744683"/>
              <a:gd name="connsiteY18" fmla="*/ 3616684 h 3757361"/>
              <a:gd name="connsiteX19" fmla="*/ 1674055 w 2744683"/>
              <a:gd name="connsiteY19" fmla="*/ 3518210 h 3757361"/>
              <a:gd name="connsiteX20" fmla="*/ 1758461 w 2744683"/>
              <a:gd name="connsiteY20" fmla="*/ 3419736 h 3757361"/>
              <a:gd name="connsiteX21" fmla="*/ 1786597 w 2744683"/>
              <a:gd name="connsiteY21" fmla="*/ 3391601 h 3757361"/>
              <a:gd name="connsiteX22" fmla="*/ 1913206 w 2744683"/>
              <a:gd name="connsiteY22" fmla="*/ 3279059 h 3757361"/>
              <a:gd name="connsiteX23" fmla="*/ 1941341 w 2744683"/>
              <a:gd name="connsiteY23" fmla="*/ 3236856 h 3757361"/>
              <a:gd name="connsiteX24" fmla="*/ 1983544 w 2744683"/>
              <a:gd name="connsiteY24" fmla="*/ 3152450 h 3757361"/>
              <a:gd name="connsiteX25" fmla="*/ 2067950 w 2744683"/>
              <a:gd name="connsiteY25" fmla="*/ 3039909 h 3757361"/>
              <a:gd name="connsiteX26" fmla="*/ 2082018 w 2744683"/>
              <a:gd name="connsiteY26" fmla="*/ 2927367 h 3757361"/>
              <a:gd name="connsiteX27" fmla="*/ 2110153 w 2744683"/>
              <a:gd name="connsiteY27" fmla="*/ 2547539 h 3757361"/>
              <a:gd name="connsiteX28" fmla="*/ 2138289 w 2744683"/>
              <a:gd name="connsiteY28" fmla="*/ 2392795 h 3757361"/>
              <a:gd name="connsiteX29" fmla="*/ 2152357 w 2744683"/>
              <a:gd name="connsiteY29" fmla="*/ 606198 h 3757361"/>
              <a:gd name="connsiteX30" fmla="*/ 2166424 w 2744683"/>
              <a:gd name="connsiteY30" fmla="*/ 451453 h 3757361"/>
              <a:gd name="connsiteX31" fmla="*/ 2194560 w 2744683"/>
              <a:gd name="connsiteY31" fmla="*/ 367047 h 3757361"/>
              <a:gd name="connsiteX32" fmla="*/ 2236763 w 2744683"/>
              <a:gd name="connsiteY32" fmla="*/ 226370 h 3757361"/>
              <a:gd name="connsiteX33" fmla="*/ 2250830 w 2744683"/>
              <a:gd name="connsiteY33" fmla="*/ 184167 h 3757361"/>
              <a:gd name="connsiteX34" fmla="*/ 2321169 w 2744683"/>
              <a:gd name="connsiteY34" fmla="*/ 99761 h 3757361"/>
              <a:gd name="connsiteX35" fmla="*/ 2489981 w 2744683"/>
              <a:gd name="connsiteY35" fmla="*/ 15355 h 3757361"/>
              <a:gd name="connsiteX36" fmla="*/ 2532184 w 2744683"/>
              <a:gd name="connsiteY36" fmla="*/ 1287 h 3757361"/>
              <a:gd name="connsiteX37" fmla="*/ 2644726 w 2744683"/>
              <a:gd name="connsiteY37" fmla="*/ 15355 h 3757361"/>
              <a:gd name="connsiteX38" fmla="*/ 2658793 w 2744683"/>
              <a:gd name="connsiteY38" fmla="*/ 57558 h 3757361"/>
              <a:gd name="connsiteX39" fmla="*/ 2686929 w 2744683"/>
              <a:gd name="connsiteY39" fmla="*/ 85693 h 3757361"/>
              <a:gd name="connsiteX40" fmla="*/ 2715064 w 2744683"/>
              <a:gd name="connsiteY40" fmla="*/ 226370 h 3757361"/>
              <a:gd name="connsiteX41" fmla="*/ 2743200 w 2744683"/>
              <a:gd name="connsiteY41" fmla="*/ 324844 h 375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744683" h="3757361">
                <a:moveTo>
                  <a:pt x="0" y="2533472"/>
                </a:moveTo>
                <a:cubicBezTo>
                  <a:pt x="70506" y="2815497"/>
                  <a:pt x="11795" y="2546547"/>
                  <a:pt x="42203" y="3124315"/>
                </a:cubicBezTo>
                <a:cubicBezTo>
                  <a:pt x="43219" y="3143622"/>
                  <a:pt x="52478" y="3161627"/>
                  <a:pt x="56270" y="3180586"/>
                </a:cubicBezTo>
                <a:cubicBezTo>
                  <a:pt x="63474" y="3216608"/>
                  <a:pt x="66154" y="3270690"/>
                  <a:pt x="84406" y="3307195"/>
                </a:cubicBezTo>
                <a:cubicBezTo>
                  <a:pt x="91967" y="3322317"/>
                  <a:pt x="104153" y="3334718"/>
                  <a:pt x="112541" y="3349398"/>
                </a:cubicBezTo>
                <a:cubicBezTo>
                  <a:pt x="229650" y="3554338"/>
                  <a:pt x="75823" y="3290029"/>
                  <a:pt x="154744" y="3447872"/>
                </a:cubicBezTo>
                <a:cubicBezTo>
                  <a:pt x="162305" y="3462994"/>
                  <a:pt x="173501" y="3476007"/>
                  <a:pt x="182880" y="3490075"/>
                </a:cubicBezTo>
                <a:cubicBezTo>
                  <a:pt x="207310" y="3563367"/>
                  <a:pt x="180944" y="3505240"/>
                  <a:pt x="225083" y="3560413"/>
                </a:cubicBezTo>
                <a:cubicBezTo>
                  <a:pt x="235645" y="3573615"/>
                  <a:pt x="241263" y="3590661"/>
                  <a:pt x="253218" y="3602616"/>
                </a:cubicBezTo>
                <a:cubicBezTo>
                  <a:pt x="265173" y="3614571"/>
                  <a:pt x="282697" y="3619618"/>
                  <a:pt x="295421" y="3630752"/>
                </a:cubicBezTo>
                <a:cubicBezTo>
                  <a:pt x="320375" y="3652587"/>
                  <a:pt x="333592" y="3693048"/>
                  <a:pt x="365760" y="3701090"/>
                </a:cubicBezTo>
                <a:cubicBezTo>
                  <a:pt x="403274" y="3710469"/>
                  <a:pt x="440159" y="3722869"/>
                  <a:pt x="478301" y="3729226"/>
                </a:cubicBezTo>
                <a:cubicBezTo>
                  <a:pt x="524786" y="3736973"/>
                  <a:pt x="572175" y="3737787"/>
                  <a:pt x="618978" y="3743293"/>
                </a:cubicBezTo>
                <a:cubicBezTo>
                  <a:pt x="651909" y="3747167"/>
                  <a:pt x="684627" y="3752672"/>
                  <a:pt x="717452" y="3757361"/>
                </a:cubicBezTo>
                <a:cubicBezTo>
                  <a:pt x="881575" y="3752672"/>
                  <a:pt x="1045995" y="3754215"/>
                  <a:pt x="1209821" y="3743293"/>
                </a:cubicBezTo>
                <a:cubicBezTo>
                  <a:pt x="1257536" y="3740112"/>
                  <a:pt x="1305131" y="3730281"/>
                  <a:pt x="1350498" y="3715158"/>
                </a:cubicBezTo>
                <a:cubicBezTo>
                  <a:pt x="1364566" y="3710469"/>
                  <a:pt x="1379738" y="3708291"/>
                  <a:pt x="1392701" y="3701090"/>
                </a:cubicBezTo>
                <a:cubicBezTo>
                  <a:pt x="1422260" y="3684668"/>
                  <a:pt x="1453196" y="3668729"/>
                  <a:pt x="1477107" y="3644819"/>
                </a:cubicBezTo>
                <a:cubicBezTo>
                  <a:pt x="1486486" y="3635441"/>
                  <a:pt x="1493870" y="3623508"/>
                  <a:pt x="1505243" y="3616684"/>
                </a:cubicBezTo>
                <a:cubicBezTo>
                  <a:pt x="1727759" y="3483174"/>
                  <a:pt x="1534475" y="3622894"/>
                  <a:pt x="1674055" y="3518210"/>
                </a:cubicBezTo>
                <a:cubicBezTo>
                  <a:pt x="1716903" y="3453937"/>
                  <a:pt x="1690236" y="3487960"/>
                  <a:pt x="1758461" y="3419736"/>
                </a:cubicBezTo>
                <a:cubicBezTo>
                  <a:pt x="1767840" y="3410358"/>
                  <a:pt x="1775986" y="3399559"/>
                  <a:pt x="1786597" y="3391601"/>
                </a:cubicBezTo>
                <a:cubicBezTo>
                  <a:pt x="1828420" y="3360234"/>
                  <a:pt x="1884235" y="3322516"/>
                  <a:pt x="1913206" y="3279059"/>
                </a:cubicBezTo>
                <a:cubicBezTo>
                  <a:pt x="1922584" y="3264991"/>
                  <a:pt x="1933130" y="3251636"/>
                  <a:pt x="1941341" y="3236856"/>
                </a:cubicBezTo>
                <a:cubicBezTo>
                  <a:pt x="1956617" y="3209358"/>
                  <a:pt x="1965505" y="3178220"/>
                  <a:pt x="1983544" y="3152450"/>
                </a:cubicBezTo>
                <a:cubicBezTo>
                  <a:pt x="2107968" y="2974702"/>
                  <a:pt x="1985796" y="3204217"/>
                  <a:pt x="2067950" y="3039909"/>
                </a:cubicBezTo>
                <a:cubicBezTo>
                  <a:pt x="2072639" y="3002395"/>
                  <a:pt x="2078789" y="2965035"/>
                  <a:pt x="2082018" y="2927367"/>
                </a:cubicBezTo>
                <a:cubicBezTo>
                  <a:pt x="2092860" y="2800875"/>
                  <a:pt x="2089281" y="2672768"/>
                  <a:pt x="2110153" y="2547539"/>
                </a:cubicBezTo>
                <a:cubicBezTo>
                  <a:pt x="2128152" y="2439548"/>
                  <a:pt x="2118627" y="2491103"/>
                  <a:pt x="2138289" y="2392795"/>
                </a:cubicBezTo>
                <a:cubicBezTo>
                  <a:pt x="2142978" y="1797263"/>
                  <a:pt x="2143727" y="1201686"/>
                  <a:pt x="2152357" y="606198"/>
                </a:cubicBezTo>
                <a:cubicBezTo>
                  <a:pt x="2153108" y="554409"/>
                  <a:pt x="2157423" y="502459"/>
                  <a:pt x="2166424" y="451453"/>
                </a:cubicBezTo>
                <a:cubicBezTo>
                  <a:pt x="2171578" y="422247"/>
                  <a:pt x="2194560" y="367047"/>
                  <a:pt x="2194560" y="367047"/>
                </a:cubicBezTo>
                <a:cubicBezTo>
                  <a:pt x="2217131" y="231615"/>
                  <a:pt x="2192153" y="330460"/>
                  <a:pt x="2236763" y="226370"/>
                </a:cubicBezTo>
                <a:cubicBezTo>
                  <a:pt x="2242604" y="212740"/>
                  <a:pt x="2244198" y="197430"/>
                  <a:pt x="2250830" y="184167"/>
                </a:cubicBezTo>
                <a:cubicBezTo>
                  <a:pt x="2265607" y="154612"/>
                  <a:pt x="2295715" y="119559"/>
                  <a:pt x="2321169" y="99761"/>
                </a:cubicBezTo>
                <a:cubicBezTo>
                  <a:pt x="2402982" y="36128"/>
                  <a:pt x="2397412" y="46211"/>
                  <a:pt x="2489981" y="15355"/>
                </a:cubicBezTo>
                <a:lnTo>
                  <a:pt x="2532184" y="1287"/>
                </a:lnTo>
                <a:cubicBezTo>
                  <a:pt x="2569698" y="5976"/>
                  <a:pt x="2610179" y="0"/>
                  <a:pt x="2644726" y="15355"/>
                </a:cubicBezTo>
                <a:cubicBezTo>
                  <a:pt x="2658276" y="21377"/>
                  <a:pt x="2651164" y="44843"/>
                  <a:pt x="2658793" y="57558"/>
                </a:cubicBezTo>
                <a:cubicBezTo>
                  <a:pt x="2665617" y="68931"/>
                  <a:pt x="2677550" y="76315"/>
                  <a:pt x="2686929" y="85693"/>
                </a:cubicBezTo>
                <a:cubicBezTo>
                  <a:pt x="2696433" y="142717"/>
                  <a:pt x="2699327" y="173915"/>
                  <a:pt x="2715064" y="226370"/>
                </a:cubicBezTo>
                <a:cubicBezTo>
                  <a:pt x="2744683" y="325100"/>
                  <a:pt x="2743200" y="279557"/>
                  <a:pt x="2743200" y="32484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290" name="Picture 2" descr="Image result for rfid tag"/>
          <p:cNvPicPr>
            <a:picLocks noChangeAspect="1" noChangeArrowheads="1"/>
          </p:cNvPicPr>
          <p:nvPr/>
        </p:nvPicPr>
        <p:blipFill>
          <a:blip r:embed="rId10"/>
          <a:srcRect l="6250" t="15625" r="9375" b="15625"/>
          <a:stretch>
            <a:fillRect/>
          </a:stretch>
        </p:blipFill>
        <p:spPr bwMode="auto">
          <a:xfrm>
            <a:off x="228600" y="2057400"/>
            <a:ext cx="2057400" cy="16764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 rot="18023274">
            <a:off x="2257431" y="4679979"/>
            <a:ext cx="114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1 0 0 1 1 0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3438704">
            <a:off x="628810" y="4951949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1 0 0 1 1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241881" y="242240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1 0 0 1 1 0 1 0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47800" y="525780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1 0 0 1 1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2472510" y="377589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1 0 1 0 1 1</a:t>
            </a:r>
          </a:p>
        </p:txBody>
      </p:sp>
      <p:sp>
        <p:nvSpPr>
          <p:cNvPr id="20" name="TextBox 19"/>
          <p:cNvSpPr txBox="1"/>
          <p:nvPr/>
        </p:nvSpPr>
        <p:spPr>
          <a:xfrm rot="20915678">
            <a:off x="4186842" y="804292"/>
            <a:ext cx="216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10101011001011101</a:t>
            </a:r>
          </a:p>
        </p:txBody>
      </p:sp>
      <p:sp>
        <p:nvSpPr>
          <p:cNvPr id="21" name="TextBox 20"/>
          <p:cNvSpPr txBox="1"/>
          <p:nvPr/>
        </p:nvSpPr>
        <p:spPr>
          <a:xfrm rot="20951410">
            <a:off x="5913797" y="482398"/>
            <a:ext cx="192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1010101100101101</a:t>
            </a:r>
          </a:p>
        </p:txBody>
      </p:sp>
      <p:sp>
        <p:nvSpPr>
          <p:cNvPr id="23" name="TextBox 22"/>
          <p:cNvSpPr txBox="1"/>
          <p:nvPr/>
        </p:nvSpPr>
        <p:spPr>
          <a:xfrm rot="189016">
            <a:off x="7705815" y="32390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10110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72400" y="68580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10110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486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72400" y="114300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10110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239000" y="1600200"/>
            <a:ext cx="16176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2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UPDATE</a:t>
            </a:r>
            <a:endParaRPr lang="en-US" sz="2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8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14" grpId="0"/>
      <p:bldP spid="15" grpId="0"/>
      <p:bldP spid="16" grpId="0"/>
      <p:bldP spid="17" grpId="0"/>
      <p:bldP spid="18" grpId="0"/>
      <p:bldP spid="20" grpId="0"/>
      <p:bldP spid="21" grpId="0"/>
      <p:bldP spid="23" grpId="0"/>
      <p:bldP spid="24" grpId="0"/>
      <p:bldP spid="27" grpId="0"/>
      <p:bldP spid="25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19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4600" y="6027003"/>
            <a:ext cx="33809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DIAGRAM</a:t>
            </a:r>
            <a:endParaRPr lang="en-US" sz="48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5" name="Picture 14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352800" cy="1656095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3581400" y="6096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0"/>
            <a:ext cx="3259138" cy="1676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8343900" y="11049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848600" y="6096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7800" y="1981200"/>
            <a:ext cx="3505200" cy="1828800"/>
          </a:xfrm>
          <a:prstGeom prst="rect">
            <a:avLst/>
          </a:prstGeom>
        </p:spPr>
      </p:pic>
      <p:pic>
        <p:nvPicPr>
          <p:cNvPr id="22" name="Picture 21" descr="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7400" y="3962400"/>
            <a:ext cx="3505200" cy="1884695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0800000">
            <a:off x="4038600" y="27432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905000"/>
            <a:ext cx="3124200" cy="1756505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5400000">
            <a:off x="6591300" y="42291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715000" y="48768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019800"/>
          </a:xfrm>
          <a:prstGeom prst="rect">
            <a:avLst/>
          </a:prstGeom>
        </p:spPr>
      </p:pic>
      <p:pic>
        <p:nvPicPr>
          <p:cNvPr id="27" name="Picture 26" descr="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019800"/>
          </a:xfrm>
          <a:prstGeom prst="rect">
            <a:avLst/>
          </a:prstGeom>
        </p:spPr>
      </p:pic>
      <p:pic>
        <p:nvPicPr>
          <p:cNvPr id="28" name="Picture 27" descr="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6019800"/>
          </a:xfrm>
          <a:prstGeom prst="rect">
            <a:avLst/>
          </a:prstGeom>
        </p:spPr>
      </p:pic>
      <p:pic>
        <p:nvPicPr>
          <p:cNvPr id="30" name="Picture 29" descr="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019800"/>
          </a:xfrm>
          <a:prstGeom prst="rect">
            <a:avLst/>
          </a:prstGeom>
        </p:spPr>
      </p:pic>
      <p:pic>
        <p:nvPicPr>
          <p:cNvPr id="31" name="Picture 30" descr="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2" name="Picture 31" descr="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3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57197" y="685799"/>
          <a:ext cx="8229602" cy="5962388"/>
        </p:xfrm>
        <a:graphic>
          <a:graphicData uri="http://schemas.openxmlformats.org/drawingml/2006/table">
            <a:tbl>
              <a:tblPr/>
              <a:tblGrid>
                <a:gridCol w="4114801"/>
                <a:gridCol w="4114801"/>
              </a:tblGrid>
              <a:tr h="4647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   SERIAL </a:t>
                      </a:r>
                      <a: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NO</a:t>
                      </a:r>
                      <a:endParaRPr lang="en-US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800" b="1" dirty="0" smtClean="0">
                          <a:solidFill>
                            <a:srgbClr val="1F4E79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      NAME</a:t>
                      </a:r>
                      <a:endParaRPr lang="en-US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41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48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   1.</a:t>
                      </a:r>
                      <a:endParaRPr lang="en-US" sz="48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aseline="0" dirty="0" smtClean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ETHARNET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SHIELD</a:t>
                      </a:r>
                      <a:endParaRPr lang="en-US" sz="2400" dirty="0">
                        <a:solidFill>
                          <a:srgbClr val="C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48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   2.</a:t>
                      </a:r>
                      <a:endParaRPr lang="en-US" sz="48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Arduino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board [we made it]</a:t>
                      </a:r>
                      <a:endParaRPr lang="en-US" sz="2400" dirty="0">
                        <a:solidFill>
                          <a:srgbClr val="C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067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48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   3.</a:t>
                      </a:r>
                      <a:endParaRPr lang="en-US" sz="48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Computer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which runs  </a:t>
                      </a:r>
                      <a:endParaRPr lang="en-US" sz="2400" dirty="0" smtClean="0">
                        <a:solidFill>
                          <a:srgbClr val="C00000"/>
                        </a:solidFill>
                        <a:latin typeface="Arial Unicode MS"/>
                        <a:ea typeface="Times New Roman"/>
                        <a:cs typeface="Times New Roman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aseline="0" dirty="0" smtClean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   </a:t>
                      </a:r>
                      <a:r>
                        <a:rPr lang="en-US" sz="3200" dirty="0" smtClean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server inside</a:t>
                      </a:r>
                      <a:endParaRPr lang="en-US" sz="3200" dirty="0">
                        <a:solidFill>
                          <a:srgbClr val="C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4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48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   4.</a:t>
                      </a:r>
                      <a:endParaRPr lang="en-US" sz="48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RFID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MODULE</a:t>
                      </a:r>
                      <a:endParaRPr lang="en-US" sz="2400" dirty="0">
                        <a:solidFill>
                          <a:srgbClr val="C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0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48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   5.</a:t>
                      </a:r>
                      <a:endParaRPr lang="en-US" sz="48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CLOCK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MODULE</a:t>
                      </a:r>
                      <a:endParaRPr lang="en-US" sz="2400" dirty="0">
                        <a:solidFill>
                          <a:srgbClr val="C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48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     6.</a:t>
                      </a:r>
                      <a:endParaRPr lang="en-US" sz="48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    16x2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  <a:latin typeface="Arial Unicode MS"/>
                          <a:ea typeface="Times New Roman"/>
                          <a:cs typeface="Times New Roman"/>
                        </a:rPr>
                        <a:t>LCD Display</a:t>
                      </a:r>
                      <a:endParaRPr lang="en-US" sz="2400" dirty="0">
                        <a:solidFill>
                          <a:srgbClr val="C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984" marR="449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5543184" cy="110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165048" rIns="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  </a:t>
            </a:r>
            <a:r>
              <a:rPr kumimoji="0" lang="en-US" altLang="zh-CN" sz="3200" b="1" i="0" u="sng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LIST OF COMPONENTS :-</a:t>
            </a:r>
            <a:endParaRPr kumimoji="0" lang="en-US" altLang="zh-CN" sz="3200" b="1" i="0" u="sng" strike="noStrike" cap="none" normalizeH="0" baseline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20170923114648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2863" y="1251284"/>
            <a:ext cx="5438274" cy="435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0"/>
            <a:ext cx="5799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5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ARDUINO UNO</a:t>
            </a:r>
            <a:endParaRPr lang="en-US" sz="5400" b="1" u="sng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accent2">
                  <a:lumMod val="50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2017092311562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4845" y="1450975"/>
            <a:ext cx="5274310" cy="39560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0" y="304800"/>
            <a:ext cx="5854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Ethernet Shield</a:t>
            </a:r>
            <a:endParaRPr lang="en-US" sz="5400" b="1" u="sng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609600"/>
            <a:ext cx="5642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R.F.I.D Module</a:t>
            </a:r>
            <a:endParaRPr lang="en-US" sz="5400" b="1" u="sng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3" name="Picture 2" descr="IMG2017092311554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133600"/>
            <a:ext cx="5272818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3060-low-poly-template-16x9</Template>
  <TotalTime>640</TotalTime>
  <Words>316</Words>
  <Application>Microsoft Office PowerPoint</Application>
  <PresentationFormat>On-screen Show (4:3)</PresentationFormat>
  <Paragraphs>87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Flow</vt:lpstr>
      <vt:lpstr> 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Shuva</dc:creator>
  <cp:lastModifiedBy>Shuva</cp:lastModifiedBy>
  <cp:revision>82</cp:revision>
  <dcterms:created xsi:type="dcterms:W3CDTF">2017-11-07T16:30:47Z</dcterms:created>
  <dcterms:modified xsi:type="dcterms:W3CDTF">2017-11-15T12:47:23Z</dcterms:modified>
</cp:coreProperties>
</file>